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9DFA7-5B09-4618-B9A5-FB493FFBBA09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08C3-0FD4-41E2-8EB3-EBE71E2A3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00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Key elements of our mission/ vision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E08C3-0FD4-41E2-8EB3-EBE71E2A34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85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655F-5301-4EC6-98EC-BD503406B1A8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23F3-73BC-405F-86AC-DC9EBF11E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72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655F-5301-4EC6-98EC-BD503406B1A8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23F3-73BC-405F-86AC-DC9EBF11E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07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655F-5301-4EC6-98EC-BD503406B1A8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23F3-73BC-405F-86AC-DC9EBF11E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5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655F-5301-4EC6-98EC-BD503406B1A8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23F3-73BC-405F-86AC-DC9EBF11E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88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655F-5301-4EC6-98EC-BD503406B1A8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23F3-73BC-405F-86AC-DC9EBF11E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62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655F-5301-4EC6-98EC-BD503406B1A8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23F3-73BC-405F-86AC-DC9EBF11E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22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655F-5301-4EC6-98EC-BD503406B1A8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23F3-73BC-405F-86AC-DC9EBF11E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93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655F-5301-4EC6-98EC-BD503406B1A8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23F3-73BC-405F-86AC-DC9EBF11E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26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655F-5301-4EC6-98EC-BD503406B1A8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23F3-73BC-405F-86AC-DC9EBF11E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05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655F-5301-4EC6-98EC-BD503406B1A8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23F3-73BC-405F-86AC-DC9EBF11E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43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655F-5301-4EC6-98EC-BD503406B1A8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23F3-73BC-405F-86AC-DC9EBF11E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0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lumMod val="60000"/>
                <a:lumOff val="40000"/>
              </a:srgbClr>
            </a:gs>
            <a:gs pos="52000">
              <a:schemeClr val="bg1">
                <a:lumMod val="100000"/>
              </a:schemeClr>
            </a:gs>
            <a:gs pos="100000">
              <a:srgbClr val="007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B655F-5301-4EC6-98EC-BD503406B1A8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F23F3-73BC-405F-86AC-DC9EBF11E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06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cls.org/advocacy-issues/pac" TargetMode="External"/><Relationship Id="rId3" Type="http://schemas.openxmlformats.org/officeDocument/2006/relationships/hyperlink" Target="http://www.differencebetween.net/miscellaneous/difference-between-legislation-and-regulation/" TargetMode="External"/><Relationship Id="rId7" Type="http://schemas.openxmlformats.org/officeDocument/2006/relationships/hyperlink" Target="http://www.fec.gov/ans/answers_pac.shtml" TargetMode="External"/><Relationship Id="rId2" Type="http://schemas.openxmlformats.org/officeDocument/2006/relationships/hyperlink" Target="http://dc.about.com/od/jobs/a/Lobbyin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politics.about.com/od/finance/a/what_is_a_PAC.htm" TargetMode="External"/><Relationship Id="rId5" Type="http://schemas.openxmlformats.org/officeDocument/2006/relationships/hyperlink" Target="http://federalgrp.com/" TargetMode="External"/><Relationship Id="rId4" Type="http://schemas.openxmlformats.org/officeDocument/2006/relationships/hyperlink" Target="https://www.usa.gov/elected-officials" TargetMode="External"/><Relationship Id="rId9" Type="http://schemas.openxmlformats.org/officeDocument/2006/relationships/hyperlink" Target="http://www.ascls.org/education-meetings/legislative-symposiu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GAC,  PAC, and the Legislative Symposium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152400"/>
            <a:ext cx="4275035" cy="1295400"/>
          </a:xfrm>
          <a:prstGeom prst="rect">
            <a:avLst/>
          </a:prstGeom>
        </p:spPr>
      </p:pic>
      <p:pic>
        <p:nvPicPr>
          <p:cNvPr id="1026" name="Picture 2" descr="C:\Users\Stephanie\AppData\Local\Microsoft\Windows\Temporary Internet Files\Content.IE5\007239ES\Visual_of_USA_Flag_stars_and_stripes_FJM88N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4267200" cy="21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93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Political Action Committee (PAC)?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committee formed by business, labor or other special-interest groups to raise money and make contributions to the campaigns of political candidates whom they support.</a:t>
            </a:r>
          </a:p>
          <a:p>
            <a:r>
              <a:rPr lang="en-US" dirty="0" smtClean="0"/>
              <a:t>All PACs are legal, ethical, and strictly regulated by federal law.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77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ASCLS/PAC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/>
              <a:t>ASCLS has had a PAC since 1976 and is the ONLY Laboratory Professional Society with an active </a:t>
            </a:r>
            <a:r>
              <a:rPr lang="en-US" dirty="0" smtClean="0"/>
              <a:t>PAC!</a:t>
            </a:r>
          </a:p>
          <a:p>
            <a:r>
              <a:rPr lang="en-US" dirty="0"/>
              <a:t>Our PAC offers members a simple way to influence the election process. Donated funds allow members to collectively gain the attention of candidates for national political offices.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C:\Users\Stephanie\AppData\Local\Microsoft\Windows\Temporary Internet Files\Content.IE5\IKYAV2TU\70413-280x187-Donations_Idea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800600"/>
            <a:ext cx="26670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212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ASCLS/PAC donations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 Donations are used to:</a:t>
            </a:r>
          </a:p>
          <a:p>
            <a:pPr lvl="1"/>
            <a:r>
              <a:rPr lang="en-US" dirty="0"/>
              <a:t>Contribute to members of Congress who understand the importance of OUR profession and are strong proponents of our profession</a:t>
            </a:r>
          </a:p>
          <a:p>
            <a:pPr lvl="1"/>
            <a:r>
              <a:rPr lang="en-US" dirty="0"/>
              <a:t>Support the Legislative Symposium</a:t>
            </a:r>
          </a:p>
          <a:p>
            <a:pPr lvl="1"/>
            <a:r>
              <a:rPr lang="en-US" dirty="0" smtClean="0"/>
              <a:t>Give our legislative consultants </a:t>
            </a:r>
            <a:r>
              <a:rPr lang="en-US" dirty="0"/>
              <a:t>a seat at the table (both literally and figuratively)</a:t>
            </a:r>
          </a:p>
          <a:p>
            <a:pPr lvl="1"/>
            <a:endParaRPr lang="en-US" dirty="0"/>
          </a:p>
        </p:txBody>
      </p:sp>
      <p:pic>
        <p:nvPicPr>
          <p:cNvPr id="6147" name="Picture 3" descr="C:\Users\Stephanie\AppData\Local\Microsoft\Windows\Temporary Internet Files\Content.IE5\IKYAV2TU\Stacks_of_mone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133600" cy="19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680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ASCLS/PAC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different types of PACs, but ASCLS/PAC is considered a Separate Segregated Fund (SSF)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SSF’s can ONLY </a:t>
            </a:r>
            <a:r>
              <a:rPr lang="en-US" b="1" u="sng" dirty="0"/>
              <a:t>directly</a:t>
            </a:r>
            <a:r>
              <a:rPr lang="en-US" dirty="0"/>
              <a:t> solicit from members for donations, but are </a:t>
            </a:r>
            <a:r>
              <a:rPr lang="en-US" b="1" dirty="0"/>
              <a:t>allowed</a:t>
            </a:r>
            <a:r>
              <a:rPr lang="en-US" dirty="0"/>
              <a:t> to accept </a:t>
            </a:r>
            <a:r>
              <a:rPr lang="en-US" b="1" u="sng" dirty="0"/>
              <a:t>voluntary</a:t>
            </a:r>
            <a:r>
              <a:rPr lang="en-US" dirty="0"/>
              <a:t> donations from </a:t>
            </a:r>
            <a:r>
              <a:rPr lang="en-US" u="sng" dirty="0"/>
              <a:t>anyone</a:t>
            </a:r>
          </a:p>
          <a:p>
            <a:pPr lvl="1"/>
            <a:r>
              <a:rPr lang="en-US" dirty="0"/>
              <a:t>Wait…What does that mean??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3308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Direct vs. Indirect Solicitations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Direct: </a:t>
            </a:r>
          </a:p>
          <a:p>
            <a:pPr lvl="1"/>
            <a:r>
              <a:rPr lang="en-US" dirty="0" smtClean="0"/>
              <a:t>Your friend on the ASCLS/PAC committee is allowed to ask you </a:t>
            </a:r>
            <a:r>
              <a:rPr lang="en-US" b="1" u="sng" dirty="0" smtClean="0"/>
              <a:t>directly</a:t>
            </a:r>
            <a:r>
              <a:rPr lang="en-US" dirty="0" smtClean="0"/>
              <a:t> if you (an ASCLS member) want to donate to PAC</a:t>
            </a:r>
          </a:p>
          <a:p>
            <a:r>
              <a:rPr lang="en-US" dirty="0" smtClean="0"/>
              <a:t>Indirect:</a:t>
            </a:r>
          </a:p>
          <a:p>
            <a:pPr lvl="1"/>
            <a:r>
              <a:rPr lang="en-US" dirty="0" smtClean="0"/>
              <a:t>Your friend at work is a NOT a member of ASCLS, so you </a:t>
            </a:r>
            <a:r>
              <a:rPr lang="en-US" b="1" u="sng" dirty="0" smtClean="0"/>
              <a:t>cannot</a:t>
            </a:r>
            <a:r>
              <a:rPr lang="en-US" dirty="0" smtClean="0"/>
              <a:t> ask them directly if they want to donate.  However, your friend can still make a donation of their own freewill.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28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things to know about PAC donations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 money from member dues is given to PAC</a:t>
            </a:r>
          </a:p>
          <a:p>
            <a:r>
              <a:rPr lang="en-US" dirty="0" smtClean="0"/>
              <a:t>Donations must be voluntary and are </a:t>
            </a:r>
            <a:r>
              <a:rPr lang="en-US" dirty="0"/>
              <a:t>n</a:t>
            </a:r>
            <a:r>
              <a:rPr lang="en-US" dirty="0" smtClean="0"/>
              <a:t>ot tax deductible </a:t>
            </a:r>
          </a:p>
          <a:p>
            <a:r>
              <a:rPr lang="en-US" dirty="0" smtClean="0"/>
              <a:t>Contributors will be asked to fill out a form with your name, address and donation amount</a:t>
            </a:r>
          </a:p>
          <a:p>
            <a:pPr lvl="1"/>
            <a:r>
              <a:rPr lang="en-US" dirty="0" smtClean="0"/>
              <a:t>If you donate &gt;$200 within one year you must also disclose your employer</a:t>
            </a:r>
          </a:p>
          <a:p>
            <a:r>
              <a:rPr lang="en-US" dirty="0" smtClean="0"/>
              <a:t>Each individual may donate up to $5,000 to PAC each calendar year, but any amount helps!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0854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GAC and PAC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GAC and PAC are two huge benefits of membership </a:t>
            </a:r>
          </a:p>
          <a:p>
            <a:r>
              <a:rPr lang="en-US" dirty="0"/>
              <a:t>Gaining and retaining members is important because PAC can then </a:t>
            </a:r>
            <a:r>
              <a:rPr lang="en-US" dirty="0" smtClean="0"/>
              <a:t>solicit donations </a:t>
            </a:r>
            <a:r>
              <a:rPr lang="en-US" dirty="0"/>
              <a:t>from a larger pool of people and GAC can have a louder voice.</a:t>
            </a:r>
          </a:p>
          <a:p>
            <a:endParaRPr lang="en-US" dirty="0"/>
          </a:p>
        </p:txBody>
      </p:sp>
      <p:pic>
        <p:nvPicPr>
          <p:cNvPr id="7170" name="Picture 2" descr="C:\Users\Stephanie\AppData\Local\Microsoft\Windows\Temporary Internet Files\Content.IE5\Z7F0DTSR\Working-Together-tandwielen-595x4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648200"/>
            <a:ext cx="2711450" cy="182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0809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Legislative Symposium </a:t>
            </a:r>
            <a:endParaRPr lang="en-US" sz="5400" dirty="0"/>
          </a:p>
        </p:txBody>
      </p:sp>
      <p:pic>
        <p:nvPicPr>
          <p:cNvPr id="8194" name="Picture 2" descr="C:\Users\Stephanie\AppData\Local\Microsoft\Windows\Temporary Internet Files\Content.IE5\007239ES\Screenshot-2015-10-28-12.27.23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657600"/>
            <a:ext cx="5257800" cy="27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7076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Symposium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called “Leg Day” (pronounced ledge-day) by members </a:t>
            </a:r>
          </a:p>
          <a:p>
            <a:r>
              <a:rPr lang="en-US" dirty="0" smtClean="0"/>
              <a:t>Held every year in March in collaboration with CLMA, ASCP, AGT, and AMT</a:t>
            </a:r>
            <a:endParaRPr lang="en-US" dirty="0"/>
          </a:p>
          <a:p>
            <a:r>
              <a:rPr lang="en-US" dirty="0"/>
              <a:t>Provides members from each state with a platform to take to their Congressional leaders on the same day. This allows one visible and unified voice from the laboratory profession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05088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 at the Legislative Symposium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Day 1- Host hotel </a:t>
            </a:r>
          </a:p>
          <a:p>
            <a:pPr lvl="1"/>
            <a:r>
              <a:rPr lang="en-US" dirty="0" smtClean="0"/>
              <a:t>Overview of Congressional Environment</a:t>
            </a:r>
          </a:p>
          <a:p>
            <a:pPr lvl="1"/>
            <a:r>
              <a:rPr lang="en-US" dirty="0" smtClean="0"/>
              <a:t>Briefings on different legislative issues facing the laboratory </a:t>
            </a:r>
          </a:p>
          <a:p>
            <a:pPr lvl="1"/>
            <a:r>
              <a:rPr lang="en-US" dirty="0" smtClean="0"/>
              <a:t>Education on how congressional offices work and how to communicate our message effectively </a:t>
            </a:r>
          </a:p>
          <a:p>
            <a:pPr lvl="1"/>
            <a:r>
              <a:rPr lang="en-US" dirty="0" smtClean="0"/>
              <a:t>Opportunities to network with fellow laboratory professionals </a:t>
            </a:r>
          </a:p>
          <a:p>
            <a:pPr lvl="1"/>
            <a:r>
              <a:rPr lang="en-US" dirty="0" smtClean="0"/>
              <a:t>Opportunity to visit the PAC table to make a donation</a:t>
            </a:r>
          </a:p>
          <a:p>
            <a:r>
              <a:rPr lang="en-US" dirty="0" smtClean="0"/>
              <a:t>Day 2- Capitol Hill</a:t>
            </a:r>
          </a:p>
          <a:p>
            <a:pPr lvl="1"/>
            <a:r>
              <a:rPr lang="en-US" dirty="0" smtClean="0"/>
              <a:t>Travel to Capitol Hill to attend pre-made appointments with the offices of your Senators and Congressperson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435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ASCLS: One Voice, One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ASCLS has a clear vision for our profession</a:t>
            </a:r>
          </a:p>
          <a:p>
            <a:pPr lvl="1"/>
            <a:r>
              <a:rPr lang="en-US" dirty="0" smtClean="0"/>
              <a:t>Laboratory tests that are safe, accurate, timely, appropriate and cost effective</a:t>
            </a:r>
          </a:p>
          <a:p>
            <a:pPr lvl="1"/>
            <a:r>
              <a:rPr lang="en-US" dirty="0" smtClean="0"/>
              <a:t>Competent laboratory professionals </a:t>
            </a:r>
          </a:p>
          <a:p>
            <a:r>
              <a:rPr lang="en-US" dirty="0" smtClean="0"/>
              <a:t>But just knowing that is not enough</a:t>
            </a:r>
          </a:p>
          <a:p>
            <a:r>
              <a:rPr lang="en-US" dirty="0" smtClean="0"/>
              <a:t>Our “Voice” is what allows this vision to become a reality </a:t>
            </a:r>
            <a:endParaRPr lang="en-US" dirty="0"/>
          </a:p>
        </p:txBody>
      </p:sp>
      <p:pic>
        <p:nvPicPr>
          <p:cNvPr id="2050" name="Picture 2" descr="C:\Users\Stephanie\AppData\Local\Microsoft\Windows\Temporary Internet Files\Content.IE5\IKYAV2TU\Análisis-de-sangr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29200"/>
            <a:ext cx="27432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33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Tips for a Successful Leg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Autofit/>
          </a:bodyPr>
          <a:lstStyle/>
          <a:p>
            <a:r>
              <a:rPr lang="en-US" sz="2500" dirty="0" smtClean="0"/>
              <a:t>Start making appointments about a month in advance</a:t>
            </a:r>
          </a:p>
          <a:p>
            <a:r>
              <a:rPr lang="en-US" sz="2500" dirty="0" smtClean="0"/>
              <a:t>Don’t be disappointed if you don’t get an appointment to speak directly to the Senator/Congressperson.  Staffers are often better to speak with as they are the ones doing all the research on specific issues </a:t>
            </a:r>
          </a:p>
          <a:p>
            <a:r>
              <a:rPr lang="en-US" sz="2500" dirty="0" smtClean="0"/>
              <a:t>Don’t be afraid to ask questions during the symposium.  The material can get confusing at times, so if you have questions it’s likely others have the same ones. </a:t>
            </a:r>
          </a:p>
          <a:p>
            <a:r>
              <a:rPr lang="en-US" sz="2500" dirty="0" smtClean="0"/>
              <a:t>Remember, between you and the staffer you speak with, you’re the one that knows the laboratory best.  Be confident in what you have to say. </a:t>
            </a:r>
          </a:p>
          <a:p>
            <a:pPr marL="0" indent="0">
              <a:buNone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2773751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can’t attend Leg Day! What can I do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Remember EVERY VOICE MATTERS.  Leg day is a great experience, but if you can’t attend, there are </a:t>
            </a:r>
            <a:r>
              <a:rPr lang="en-US" u="sng" dirty="0" smtClean="0"/>
              <a:t>many ways</a:t>
            </a:r>
            <a:r>
              <a:rPr lang="en-US" dirty="0" smtClean="0"/>
              <a:t> you can still use your voice. </a:t>
            </a:r>
          </a:p>
          <a:p>
            <a:pPr lvl="1"/>
            <a:r>
              <a:rPr lang="en-US" dirty="0" smtClean="0"/>
              <a:t>Call or email your Senators/Congressperson and discuss some of the issues the laboratory is facing </a:t>
            </a:r>
          </a:p>
          <a:p>
            <a:pPr lvl="1"/>
            <a:r>
              <a:rPr lang="en-US" dirty="0" smtClean="0"/>
              <a:t>Visit your Senators’/Congressperson’s local offices </a:t>
            </a:r>
          </a:p>
          <a:p>
            <a:pPr lvl="2"/>
            <a:r>
              <a:rPr lang="en-US" dirty="0" smtClean="0"/>
              <a:t>Have your own mini Leg Day with members of your state</a:t>
            </a:r>
          </a:p>
          <a:p>
            <a:pPr lvl="1"/>
            <a:r>
              <a:rPr lang="en-US" dirty="0" smtClean="0"/>
              <a:t>Take advantage of any action items that GAC sends out and share them on social media to help spread the word</a:t>
            </a:r>
          </a:p>
          <a:p>
            <a:pPr lvl="1"/>
            <a:r>
              <a:rPr lang="en-US" dirty="0" smtClean="0"/>
              <a:t>Donate to PAC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555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Interested in learning more?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http://dc.about.com/od/jobs/a/Lobbying.htm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http://www.differencebetween.net/miscellaneous/difference-between-legislation-and-regulation/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https://www.usa.gov/elected-officials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http://federalgrp.com/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http://uspolitics.about.com/od/finance/a/what_is_a_PAC.htm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http://www.fec.gov/ans/answers_pac.shtml</a:t>
            </a:r>
            <a:endParaRPr lang="en-US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www.ascls.org/advocacy-issues/pac</a:t>
            </a:r>
            <a:endParaRPr lang="en-US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www.ascls.org/education-meetings/legislative-symposium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28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mean by being</a:t>
            </a:r>
            <a:br>
              <a:rPr lang="en-US" dirty="0" smtClean="0"/>
            </a:br>
            <a:r>
              <a:rPr lang="en-US" dirty="0" smtClean="0"/>
              <a:t>“The Voice”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5257800"/>
          </a:xfrm>
        </p:spPr>
        <p:txBody>
          <a:bodyPr/>
          <a:lstStyle/>
          <a:p>
            <a:r>
              <a:rPr lang="en-US" dirty="0" smtClean="0"/>
              <a:t>Being the voice can be as simple as: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alking to a friend or family member about what you do</a:t>
            </a:r>
          </a:p>
          <a:p>
            <a:pPr lvl="1"/>
            <a:r>
              <a:rPr lang="en-US" dirty="0" smtClean="0"/>
              <a:t>Sharing a laboratory-profession related article on social media </a:t>
            </a:r>
          </a:p>
          <a:p>
            <a:pPr lvl="1"/>
            <a:r>
              <a:rPr lang="en-US" dirty="0" smtClean="0"/>
              <a:t>Giving a career day presentation </a:t>
            </a:r>
          </a:p>
          <a:p>
            <a:r>
              <a:rPr lang="en-US" dirty="0" smtClean="0"/>
              <a:t>Sometimes being “the voice” is more complicated </a:t>
            </a:r>
          </a:p>
          <a:p>
            <a:pPr lvl="1"/>
            <a:r>
              <a:rPr lang="en-US" dirty="0" smtClean="0"/>
              <a:t>Especially when it comes to government affairs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Stephanie\AppData\Local\Microsoft\Windows\Temporary Internet Files\Content.IE5\IKYAV2TU\voice_of_user3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15"/>
          <a:stretch/>
        </p:blipFill>
        <p:spPr bwMode="auto">
          <a:xfrm>
            <a:off x="7086600" y="3352800"/>
            <a:ext cx="1752600" cy="207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52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Affairs?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Government Affairs deals with an organization’s interactions with the legislative branch (Congress) and regulatory agencies</a:t>
            </a:r>
          </a:p>
          <a:p>
            <a:endParaRPr lang="en-US" dirty="0"/>
          </a:p>
          <a:p>
            <a:r>
              <a:rPr lang="en-US" dirty="0" smtClean="0"/>
              <a:t>It seems impossible at first to think a laboratory organization would need to interact with the government, but regardless of whether we are working the bench or a laboratory manager we are affected everyday by laws and regulations made by the government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92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Government’s Impact on Laboratories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429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Stephanie\AppData\Local\Microsoft\Windows\Temporary Internet Files\Content.IE5\IKYAV2TU\480px-US-Congress-UnofficialSea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ephanie\AppData\Local\Microsoft\Windows\Temporary Internet Files\Content.IE5\007239ES\cdc20logo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831" y="3542025"/>
            <a:ext cx="2444338" cy="179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ephanie\AppData\Local\Microsoft\Windows\Temporary Internet Files\Content.IE5\6U3YN8V4\main_image-fd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3561012"/>
            <a:ext cx="2797492" cy="146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ephanie\AppData\Local\Microsoft\Windows\Temporary Internet Files\Content.IE5\IKYAV2TU\image[3]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505200"/>
            <a:ext cx="3025197" cy="165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1441102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Congress can pass </a:t>
            </a:r>
            <a:r>
              <a:rPr lang="en-US" sz="2800" u="sng" dirty="0" smtClean="0"/>
              <a:t>legislation</a:t>
            </a:r>
            <a:r>
              <a:rPr lang="en-US" sz="2800" dirty="0" smtClean="0"/>
              <a:t> that impacts laboratories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56388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Federal Agencies can publish </a:t>
            </a:r>
            <a:r>
              <a:rPr lang="en-US" sz="2400" u="sng" dirty="0" smtClean="0"/>
              <a:t>regulations</a:t>
            </a:r>
            <a:r>
              <a:rPr lang="en-US" sz="2400" dirty="0" smtClean="0"/>
              <a:t> that impact laboratories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343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592763"/>
          </a:xfrm>
        </p:spPr>
        <p:txBody>
          <a:bodyPr/>
          <a:lstStyle/>
          <a:p>
            <a:r>
              <a:rPr lang="en-US" dirty="0" smtClean="0"/>
              <a:t>Laws and regulations affecting the laboratory are supposed to be beneficial to both the laboratory and our patients, but it doesn’t always work out that way</a:t>
            </a:r>
          </a:p>
          <a:p>
            <a:pPr lvl="1"/>
            <a:r>
              <a:rPr lang="en-US" dirty="0" smtClean="0"/>
              <a:t>As laboratory professionals we need to use our “voice” to educate those in government so they can make informed decisions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42637"/>
            <a:ext cx="3276600" cy="218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51751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 Equal 3"/>
          <p:cNvSpPr/>
          <p:nvPr/>
        </p:nvSpPr>
        <p:spPr>
          <a:xfrm>
            <a:off x="3962400" y="4275651"/>
            <a:ext cx="1447800" cy="914400"/>
          </a:xfrm>
          <a:prstGeom prst="mathNot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943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Unfortunately, we “don’t speak the same language”, so we need a translator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701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Lobbyists Are Our Translators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 activist who works to persuade members of government to enact legislation that would be beneficial to their group is known as a </a:t>
            </a:r>
            <a:r>
              <a:rPr lang="en-US" b="1" dirty="0"/>
              <a:t>lobbyist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Lobbying involves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Raising awareness and persuading legislators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Researching and analyzing legislation or regulatory proposals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Attending congressional hearings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Educating government officials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400"/>
            <a:ext cx="24812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19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ASCLS Government Affairs Committee (GAC)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914400"/>
            <a:ext cx="3261943" cy="1006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828800"/>
            <a:ext cx="326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ASCLS works with legislative consultants from The Federal Group in Washington, D.C. 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>
            <a:off x="3962400" y="1371600"/>
            <a:ext cx="1905000" cy="3973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Stephanie\AppData\Local\Microsoft\Windows\Temporary Internet Files\Content.IE5\6U3YN8V4\typegov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44821"/>
            <a:ext cx="2011971" cy="14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22860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Federal Group keeps a constant eye on laboratory legislation and  lobbies on behalf of ASCLS </a:t>
            </a:r>
            <a:endParaRPr lang="en-US" dirty="0"/>
          </a:p>
        </p:txBody>
      </p:sp>
      <p:sp>
        <p:nvSpPr>
          <p:cNvPr id="9" name="Up-Down Arrow 8"/>
          <p:cNvSpPr/>
          <p:nvPr/>
        </p:nvSpPr>
        <p:spPr>
          <a:xfrm>
            <a:off x="1295400" y="2886164"/>
            <a:ext cx="457200" cy="13048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 descr="C:\Users\Stephanie\AppData\Local\Microsoft\Windows\Temporary Internet Files\Content.IE5\6U3YN8V4\large-telephone-phone-classic-0-15657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35" y="3429000"/>
            <a:ext cx="1239465" cy="11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2600" y="2789872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the GAC conference calls , our legislative consultant updates the committee on the current issues on Capitol Hill.  The committee is free to ask questions and raise concerns </a:t>
            </a:r>
            <a:endParaRPr lang="en-US" dirty="0"/>
          </a:p>
        </p:txBody>
      </p:sp>
      <p:sp>
        <p:nvSpPr>
          <p:cNvPr id="11" name="Bent-Up Arrow 10"/>
          <p:cNvSpPr/>
          <p:nvPr/>
        </p:nvSpPr>
        <p:spPr>
          <a:xfrm rot="5400000">
            <a:off x="380447" y="4647648"/>
            <a:ext cx="1906106" cy="2209801"/>
          </a:xfrm>
          <a:prstGeom prst="bentUpArrow">
            <a:avLst>
              <a:gd name="adj1" fmla="val 15075"/>
              <a:gd name="adj2" fmla="val 24586"/>
              <a:gd name="adj3" fmla="val 17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C:\Users\Stephanie\AppData\Local\Microsoft\Windows\Temporary Internet Files\Content.IE5\IKYAV2TU\emailwid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9727"/>
            <a:ext cx="1154721" cy="10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317"/>
          <a:stretch/>
        </p:blipFill>
        <p:spPr>
          <a:xfrm>
            <a:off x="2590800" y="5726247"/>
            <a:ext cx="1295400" cy="11317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0200" y="4313872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GAC passes this information on to all ASCLS members through ASCLS Today articles, GAC Newsletters, Action Items, and through committee liaisons to each of the ASCLS Regional President's Councils 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4023652" y="5943600"/>
            <a:ext cx="252954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" descr="C:\Users\Stephanie\AppData\Local\Microsoft\Windows\Temporary Internet Files\Content.IE5\IKYAV2TU\20-social-media-icons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5590" y="5638800"/>
            <a:ext cx="2019300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19800" y="45146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Members pass this information on to non-members and their community by word of mouth or social media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0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So that’s GAC, now what about PAC?</a:t>
            </a:r>
            <a:endParaRPr lang="en-US" sz="5400" dirty="0"/>
          </a:p>
        </p:txBody>
      </p:sp>
      <p:pic>
        <p:nvPicPr>
          <p:cNvPr id="7172" name="Picture 4" descr="C:\Users\Stephanie\AppData\Local\Microsoft\Windows\Temporary Internet Files\Content.IE5\007239ES\question-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419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57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1202</Words>
  <Application>Microsoft Office PowerPoint</Application>
  <PresentationFormat>On-screen Show (4:3)</PresentationFormat>
  <Paragraphs>108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GAC,  PAC, and the Legislative Symposium </vt:lpstr>
      <vt:lpstr>ASCLS: One Voice, One Vision</vt:lpstr>
      <vt:lpstr>What do we mean by being “The Voice”</vt:lpstr>
      <vt:lpstr>Government Affairs?</vt:lpstr>
      <vt:lpstr>Government’s Impact on Laboratories</vt:lpstr>
      <vt:lpstr>Slide 6</vt:lpstr>
      <vt:lpstr>Lobbyists Are Our Translators </vt:lpstr>
      <vt:lpstr>ASCLS Government Affairs Committee (GAC)</vt:lpstr>
      <vt:lpstr>So that’s GAC, now what about PAC?</vt:lpstr>
      <vt:lpstr>What is a Political Action Committee (PAC)?</vt:lpstr>
      <vt:lpstr>ASCLS/PAC</vt:lpstr>
      <vt:lpstr>Where do ASCLS/PAC donations go?</vt:lpstr>
      <vt:lpstr>How ASCLS/PAC works</vt:lpstr>
      <vt:lpstr>Examples of Direct vs. Indirect Solicitations</vt:lpstr>
      <vt:lpstr>Other things to know about PAC donations </vt:lpstr>
      <vt:lpstr>GAC and PAC Together</vt:lpstr>
      <vt:lpstr>Legislative Symposium </vt:lpstr>
      <vt:lpstr>Legislative Symposium</vt:lpstr>
      <vt:lpstr>What to expect at the Legislative Symposium </vt:lpstr>
      <vt:lpstr>Some Tips for a Successful Leg Day</vt:lpstr>
      <vt:lpstr>I can’t attend Leg Day! What can I do to help?</vt:lpstr>
      <vt:lpstr>Interested in learning more? 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GAC AND PAC</dc:title>
  <dc:creator>Fruehling, Theresa R</dc:creator>
  <cp:lastModifiedBy>sheber</cp:lastModifiedBy>
  <cp:revision>50</cp:revision>
  <dcterms:created xsi:type="dcterms:W3CDTF">2016-09-21T19:07:01Z</dcterms:created>
  <dcterms:modified xsi:type="dcterms:W3CDTF">2017-05-24T14:19:25Z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686104319</vt:i4>
  </property>
  <property fmtid="{D5CDD505-2E9C-101B-9397-08002B2CF9AE}" pid="3" name="_NewReviewCycle">
    <vt:lpwstr/>
  </property>
  <property fmtid="{D5CDD505-2E9C-101B-9397-08002B2CF9AE}" pid="4" name="_EmailSubject">
    <vt:lpwstr>PAC materials to post on the website</vt:lpwstr>
  </property>
  <property fmtid="{D5CDD505-2E9C-101B-9397-08002B2CF9AE}" pid="5" name="_AuthorEmail">
    <vt:lpwstr>Shirley.Heber@avera.org</vt:lpwstr>
  </property>
  <property fmtid="{D5CDD505-2E9C-101B-9397-08002B2CF9AE}" pid="6" name="_AuthorEmailDisplayName">
    <vt:lpwstr>Shirley Heber</vt:lpwstr>
  </property>
  <property fmtid="{D5CDD505-2E9C-101B-9397-08002B2CF9AE}" pid="7" name="_PreviousAdHocReviewCycleID">
    <vt:i4>1669790609</vt:i4>
  </property>
</Properties>
</file>